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61" r:id="rId2"/>
    <p:sldId id="259" r:id="rId3"/>
    <p:sldId id="267" r:id="rId4"/>
    <p:sldId id="271" r:id="rId5"/>
    <p:sldId id="269" r:id="rId6"/>
    <p:sldId id="265" r:id="rId7"/>
    <p:sldId id="266" r:id="rId8"/>
    <p:sldId id="273" r:id="rId9"/>
    <p:sldId id="270" r:id="rId10"/>
    <p:sldId id="278" r:id="rId11"/>
    <p:sldId id="272" r:id="rId12"/>
    <p:sldId id="268" r:id="rId13"/>
    <p:sldId id="257" r:id="rId14"/>
    <p:sldId id="279" r:id="rId15"/>
    <p:sldId id="280" r:id="rId16"/>
    <p:sldId id="274" r:id="rId17"/>
    <p:sldId id="262" r:id="rId18"/>
    <p:sldId id="281" r:id="rId19"/>
    <p:sldId id="264" r:id="rId20"/>
    <p:sldId id="276" r:id="rId21"/>
    <p:sldId id="275" r:id="rId22"/>
    <p:sldId id="282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9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24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84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6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8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 rot="10800000">
            <a:off x="8695578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 rot="10800000">
            <a:off x="10070987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 rot="10800000">
            <a:off x="985098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 rot="10800000">
            <a:off x="9619739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18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9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9/10/20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5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4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1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8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8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67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5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18" r:id="rId8"/>
    <p:sldLayoutId id="2147483719" r:id="rId9"/>
    <p:sldLayoutId id="2147483720" r:id="rId10"/>
    <p:sldLayoutId id="2147483722" r:id="rId11"/>
    <p:sldLayoutId id="2147483721" r:id="rId12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airplane-realistic-poster_3796059.htm#page=1&amp;query=airline&amp;position=0" TargetMode="External"/><Relationship Id="rId2" Type="http://schemas.openxmlformats.org/officeDocument/2006/relationships/hyperlink" Target="https://github.com/itsAmeMario0o/BDA718-PROJEC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carnival.com/category/free-templat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567DFE62-9DEE-6E4E-A76E-DE6AEE8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B7F76D-FE91-9846-8293-01F61B0840BC}"/>
              </a:ext>
            </a:extLst>
          </p:cNvPr>
          <p:cNvSpPr/>
          <p:nvPr/>
        </p:nvSpPr>
        <p:spPr>
          <a:xfrm>
            <a:off x="3798043" y="4569556"/>
            <a:ext cx="459591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Satisfaction Investigation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709D5F-D903-4144-A487-142C1CCB1FC0}"/>
              </a:ext>
            </a:extLst>
          </p:cNvPr>
          <p:cNvSpPr/>
          <p:nvPr/>
        </p:nvSpPr>
        <p:spPr>
          <a:xfrm>
            <a:off x="0" y="6428265"/>
            <a:ext cx="12191693" cy="40855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Team: Graff, Ruiz, Foltz, Sheahan </a:t>
            </a:r>
          </a:p>
        </p:txBody>
      </p:sp>
    </p:spTree>
    <p:extLst>
      <p:ext uri="{BB962C8B-B14F-4D97-AF65-F5344CB8AC3E}">
        <p14:creationId xmlns:p14="http://schemas.microsoft.com/office/powerpoint/2010/main" val="103660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464126" y="1774091"/>
            <a:ext cx="3525677" cy="1490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0" dirty="0"/>
              <a:t>The factors collected allow for accurate understanding of whether a customer will be satisfied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Understanding Customers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DDC9FA-70E4-F74C-AC9B-2FE26992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10" y="1774091"/>
            <a:ext cx="7737764" cy="417406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0EDABD-BF90-874E-994A-81892CE2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3" y="3898561"/>
            <a:ext cx="3034678" cy="16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4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326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lvl="0" indent="-457200">
              <a:buFont typeface="+mj-lt"/>
              <a:buAutoNum type="arabicParenR" startAt="3"/>
              <a:defRPr/>
            </a:pPr>
            <a:r>
              <a:rPr lang="en-US" sz="2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Are there gender differences in satisfaction?</a:t>
            </a:r>
          </a:p>
        </p:txBody>
      </p:sp>
    </p:spTree>
    <p:extLst>
      <p:ext uri="{BB962C8B-B14F-4D97-AF65-F5344CB8AC3E}">
        <p14:creationId xmlns:p14="http://schemas.microsoft.com/office/powerpoint/2010/main" val="30624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7E4E47-577C-493F-9C66-3405D2887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22" y="2112449"/>
            <a:ext cx="5412956" cy="41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6D848-F4C2-48CB-9921-E0434A538F47}"/>
              </a:ext>
            </a:extLst>
          </p:cNvPr>
          <p:cNvSpPr txBox="1"/>
          <p:nvPr/>
        </p:nvSpPr>
        <p:spPr>
          <a:xfrm>
            <a:off x="1939635" y="891984"/>
            <a:ext cx="835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Female Passengers make up 56.5% of the dataset with +73k flights.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FBB3F-5937-4686-96A0-D672A7C6643E}"/>
              </a:ext>
            </a:extLst>
          </p:cNvPr>
          <p:cNvSpPr txBox="1"/>
          <p:nvPr/>
        </p:nvSpPr>
        <p:spPr>
          <a:xfrm>
            <a:off x="2883568" y="24565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33004F-9EFC-4A6E-81A7-D1132CEAB5C4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59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304049C-F0CF-4B9A-82A3-FD876AFE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337093"/>
            <a:ext cx="4495882" cy="34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9EEE687-90B4-4049-AF45-8795CDC2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98" y="2358189"/>
            <a:ext cx="4495881" cy="338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71F5-192C-4603-A7FD-97A59D338F0F}"/>
              </a:ext>
            </a:extLst>
          </p:cNvPr>
          <p:cNvSpPr txBox="1"/>
          <p:nvPr/>
        </p:nvSpPr>
        <p:spPr>
          <a:xfrm>
            <a:off x="1624263" y="978755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Male passengers rated their flights as &gt;= 4 following 58% of their flights, which is 12pts higher than the 46% for Female ratings.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76327-D764-40CE-9EBA-3ECF6156D684}"/>
              </a:ext>
            </a:extLst>
          </p:cNvPr>
          <p:cNvSpPr txBox="1"/>
          <p:nvPr/>
        </p:nvSpPr>
        <p:spPr>
          <a:xfrm>
            <a:off x="3491351" y="5758616"/>
            <a:ext cx="103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355C-CB83-4322-8DFD-282CFAAE69EA}"/>
              </a:ext>
            </a:extLst>
          </p:cNvPr>
          <p:cNvSpPr txBox="1"/>
          <p:nvPr/>
        </p:nvSpPr>
        <p:spPr>
          <a:xfrm>
            <a:off x="8151758" y="5758615"/>
            <a:ext cx="86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6183D-5AE5-480C-8AB3-F619437EA455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 (</a:t>
            </a:r>
            <a:r>
              <a:rPr lang="en-US" sz="3600" dirty="0" err="1">
                <a:latin typeface="Avenir Next" panose="020B0503020202020204" pitchFamily="34" charset="0"/>
              </a:rPr>
              <a:t>cont</a:t>
            </a:r>
            <a:r>
              <a:rPr lang="en-US" sz="3600" dirty="0">
                <a:latin typeface="Avenir Next" panose="020B0503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88782C-B0D1-43A2-B810-1758DCB8E969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6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C6459D4-C901-4230-B741-300E4D61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18" y="1730202"/>
            <a:ext cx="6386946" cy="502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696D1-A63F-44FF-9D49-4E580C20AC6C}"/>
              </a:ext>
            </a:extLst>
          </p:cNvPr>
          <p:cNvSpPr txBox="1"/>
          <p:nvPr/>
        </p:nvSpPr>
        <p:spPr>
          <a:xfrm>
            <a:off x="1624263" y="999701"/>
            <a:ext cx="8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Male passengers rated their flights higher, in aggregate, across all 3 Travel Types.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A859E7-B600-41FB-B3EB-C8563273F36D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262DB3-5DB4-4091-B175-169B862F3742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 (</a:t>
            </a:r>
            <a:r>
              <a:rPr lang="en-US" sz="3600" dirty="0" err="1">
                <a:latin typeface="Avenir Next" panose="020B0503020202020204" pitchFamily="34" charset="0"/>
              </a:rPr>
              <a:t>cont</a:t>
            </a:r>
            <a:r>
              <a:rPr lang="en-US" sz="36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695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243E147-0F4C-4914-85A2-17A98FE0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45" y="2311627"/>
            <a:ext cx="5147511" cy="40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2CC2A-D6F6-4165-B449-38D4856C4F4C}"/>
              </a:ext>
            </a:extLst>
          </p:cNvPr>
          <p:cNvSpPr txBox="1"/>
          <p:nvPr/>
        </p:nvSpPr>
        <p:spPr>
          <a:xfrm>
            <a:off x="1624262" y="997903"/>
            <a:ext cx="8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higher, in aggregate, across 3 of 4 Airline Statuses. Females that flew Platinum had a better experience than the males. This is one of the few spots where Females had a higher Satisfaction score than Males.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AF7CE-6565-4044-9616-6EFC47F4D263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A5D456-00FB-4D2B-989D-38278CE93C50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 (</a:t>
            </a:r>
            <a:r>
              <a:rPr lang="en-US" sz="3600" dirty="0" err="1">
                <a:latin typeface="Avenir Next" panose="020B0503020202020204" pitchFamily="34" charset="0"/>
              </a:rPr>
              <a:t>cont</a:t>
            </a:r>
            <a:r>
              <a:rPr lang="en-US" sz="36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05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2CC2A-D6F6-4165-B449-38D4856C4F4C}"/>
              </a:ext>
            </a:extLst>
          </p:cNvPr>
          <p:cNvSpPr txBox="1"/>
          <p:nvPr/>
        </p:nvSpPr>
        <p:spPr>
          <a:xfrm>
            <a:off x="1624263" y="1018316"/>
            <a:ext cx="8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Satisfaction scores decreased as flyers were more price sensitive.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F4D00E-05FD-47DD-B51A-4B06AE21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238376"/>
            <a:ext cx="58674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56CFF3-0079-452F-BF97-E6A62A5FCE77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7C9B62-3771-4AF2-BDEA-1754F3ECBC4F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 (</a:t>
            </a:r>
            <a:r>
              <a:rPr lang="en-US" sz="3600" dirty="0" err="1">
                <a:latin typeface="Avenir Next" panose="020B0503020202020204" pitchFamily="34" charset="0"/>
              </a:rPr>
              <a:t>cont</a:t>
            </a:r>
            <a:r>
              <a:rPr lang="en-US" sz="36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11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A43E24B-49BC-41C9-B5B0-9056AE54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17" y="2370473"/>
            <a:ext cx="4456741" cy="35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2899B-BF71-470F-878B-425D84AB92D3}"/>
              </a:ext>
            </a:extLst>
          </p:cNvPr>
          <p:cNvSpPr txBox="1"/>
          <p:nvPr/>
        </p:nvSpPr>
        <p:spPr>
          <a:xfrm>
            <a:off x="1624263" y="984896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Passenger Satisfaction decreases with the increase in # of flights. Female satisfaction has a ~1/2pt lower base of Satisfaction per flight vs Male satisfaction.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44DDFBD-BFC4-41A8-8E94-C145AA1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62" y="2370474"/>
            <a:ext cx="4456739" cy="35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D7A28-71B3-4C0E-8D3E-F5BC43A1923D}"/>
              </a:ext>
            </a:extLst>
          </p:cNvPr>
          <p:cNvSpPr txBox="1"/>
          <p:nvPr/>
        </p:nvSpPr>
        <p:spPr>
          <a:xfrm>
            <a:off x="3266616" y="5966016"/>
            <a:ext cx="141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Aggregate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62F14-BCA5-4A15-BE35-6D09AF4BF43E}"/>
              </a:ext>
            </a:extLst>
          </p:cNvPr>
          <p:cNvSpPr txBox="1"/>
          <p:nvPr/>
        </p:nvSpPr>
        <p:spPr>
          <a:xfrm>
            <a:off x="7507707" y="5966016"/>
            <a:ext cx="25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Male/Female Split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02044-2A5D-45C3-822C-BF3FD8C60E04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AA9431-8D74-4C20-BDE0-20861F68959E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 (</a:t>
            </a:r>
            <a:r>
              <a:rPr lang="en-US" sz="3600" dirty="0" err="1">
                <a:latin typeface="Avenir Next" panose="020B0503020202020204" pitchFamily="34" charset="0"/>
              </a:rPr>
              <a:t>cont</a:t>
            </a:r>
            <a:r>
              <a:rPr lang="en-US" sz="36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025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FD9C81-9673-4DAB-9962-BFD38218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42782"/>
            <a:ext cx="4572000" cy="3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1F1CBB7-BA64-4325-8C6C-32226F6A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5442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3CCD2-421B-4363-A15B-F5832B00317E}"/>
              </a:ext>
            </a:extLst>
          </p:cNvPr>
          <p:cNvSpPr txBox="1"/>
          <p:nvPr/>
        </p:nvSpPr>
        <p:spPr>
          <a:xfrm>
            <a:off x="3306860" y="5945150"/>
            <a:ext cx="137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A806-7DC4-441F-8546-88967FA24563}"/>
              </a:ext>
            </a:extLst>
          </p:cNvPr>
          <p:cNvSpPr txBox="1"/>
          <p:nvPr/>
        </p:nvSpPr>
        <p:spPr>
          <a:xfrm>
            <a:off x="7507705" y="5945150"/>
            <a:ext cx="195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88FB3-C5CC-48D5-B591-A0B7AC77E1A4}"/>
              </a:ext>
            </a:extLst>
          </p:cNvPr>
          <p:cNvSpPr txBox="1"/>
          <p:nvPr/>
        </p:nvSpPr>
        <p:spPr>
          <a:xfrm>
            <a:off x="1624263" y="956458"/>
            <a:ext cx="8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Passenger Satisfaction and Age showed an interesting relationship. Notice how ages 30 – 55 have a score of &gt;= 3.6, then falls off the table on either side of 30 &amp; 55. Looking at the Male/Female split, Females have a lower aggregate score around the age of 20 and beyond.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CC99C0-3A80-4908-B3A5-85517E6E5F5A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48AC68-24B6-4D9F-8BE2-0AC4DCF4549A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Exploratory Data Analysis (</a:t>
            </a:r>
            <a:r>
              <a:rPr lang="en-US" sz="3600" dirty="0" err="1">
                <a:latin typeface="Avenir Next" panose="020B0503020202020204" pitchFamily="34" charset="0"/>
              </a:rPr>
              <a:t>cont</a:t>
            </a:r>
            <a:r>
              <a:rPr lang="en-US" sz="36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206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4C476E9-020F-499D-BE48-06AA143A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2190943"/>
            <a:ext cx="4571999" cy="35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3674532-4154-4AD2-AF84-BD37BAB7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2190943"/>
            <a:ext cx="4571999" cy="35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57A5B-1E39-4886-BA88-AAE6E7865530}"/>
              </a:ext>
            </a:extLst>
          </p:cNvPr>
          <p:cNvSpPr txBox="1"/>
          <p:nvPr/>
        </p:nvSpPr>
        <p:spPr>
          <a:xfrm>
            <a:off x="3338805" y="6220281"/>
            <a:ext cx="15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3D8B5-3F17-40D5-BEBA-D07D68054E29}"/>
              </a:ext>
            </a:extLst>
          </p:cNvPr>
          <p:cNvSpPr txBox="1"/>
          <p:nvPr/>
        </p:nvSpPr>
        <p:spPr>
          <a:xfrm>
            <a:off x="7507705" y="6220281"/>
            <a:ext cx="23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B77D4-EAFF-4FBF-B3AF-74EDDD733948}"/>
              </a:ext>
            </a:extLst>
          </p:cNvPr>
          <p:cNvSpPr txBox="1"/>
          <p:nvPr/>
        </p:nvSpPr>
        <p:spPr>
          <a:xfrm>
            <a:off x="1624264" y="970732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Flight Time increased in variance as flights approached the 6+ hour mark. Looking at the Male/Female split, Females have a lower aggregate score across the board.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D36DA2-D9E0-45E0-A8F0-6B0BEAB0597F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61C6B-424A-4732-BEA2-01C41E298B06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</a:t>
            </a:r>
            <a:r>
              <a:rPr lang="en-US" sz="3600" dirty="0" err="1"/>
              <a:t>cont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929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Data Conceptual Map</a:t>
            </a:r>
          </a:p>
        </p:txBody>
      </p:sp>
      <p:sp>
        <p:nvSpPr>
          <p:cNvPr id="42" name="Round Same Side Corner Rectangle 41">
            <a:extLst>
              <a:ext uri="{FF2B5EF4-FFF2-40B4-BE49-F238E27FC236}">
                <a16:creationId xmlns:a16="http://schemas.microsoft.com/office/drawing/2014/main" id="{0F723923-C6F1-CB44-BAF5-557385CE3DDC}"/>
              </a:ext>
            </a:extLst>
          </p:cNvPr>
          <p:cNvSpPr/>
          <p:nvPr/>
        </p:nvSpPr>
        <p:spPr>
          <a:xfrm rot="16200000">
            <a:off x="6158138" y="3642575"/>
            <a:ext cx="1558429" cy="3935896"/>
          </a:xfrm>
          <a:prstGeom prst="round2SameRect">
            <a:avLst>
              <a:gd name="adj1" fmla="val 12728"/>
              <a:gd name="adj2" fmla="val 1412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 Flight  </a:t>
            </a:r>
          </a:p>
          <a:p>
            <a:pPr algn="r"/>
            <a:r>
              <a:rPr lang="en-US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 Performance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882058-862F-174C-A162-5B673A57AB31}"/>
              </a:ext>
            </a:extLst>
          </p:cNvPr>
          <p:cNvSpPr/>
          <p:nvPr/>
        </p:nvSpPr>
        <p:spPr>
          <a:xfrm>
            <a:off x="4830347" y="508146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Arrival Delay in Mins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368478C-3976-424D-A4F0-307BC6E68AE6}"/>
              </a:ext>
            </a:extLst>
          </p:cNvPr>
          <p:cNvSpPr/>
          <p:nvPr/>
        </p:nvSpPr>
        <p:spPr>
          <a:xfrm>
            <a:off x="4830347" y="470369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Flight Cancelled</a:t>
            </a:r>
          </a:p>
        </p:txBody>
      </p:sp>
      <p:sp>
        <p:nvSpPr>
          <p:cNvPr id="29" name="Round Same Side Corner Rectangle 28">
            <a:extLst>
              <a:ext uri="{FF2B5EF4-FFF2-40B4-BE49-F238E27FC236}">
                <a16:creationId xmlns:a16="http://schemas.microsoft.com/office/drawing/2014/main" id="{9E17F5E2-5B02-644E-B89B-365504E7D6AC}"/>
              </a:ext>
            </a:extLst>
          </p:cNvPr>
          <p:cNvSpPr/>
          <p:nvPr/>
        </p:nvSpPr>
        <p:spPr>
          <a:xfrm rot="16200000">
            <a:off x="2098269" y="3025027"/>
            <a:ext cx="901918" cy="3727175"/>
          </a:xfrm>
          <a:prstGeom prst="round2SameRect">
            <a:avLst>
              <a:gd name="adj1" fmla="val 19144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Loyalty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10C37C-FF66-2044-B3DD-8E220A5CD068}"/>
              </a:ext>
            </a:extLst>
          </p:cNvPr>
          <p:cNvSpPr/>
          <p:nvPr/>
        </p:nvSpPr>
        <p:spPr>
          <a:xfrm>
            <a:off x="4830347" y="5825140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Departure Delay in Mins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2BF03F-3B86-344C-AE4F-A88064CCF223}"/>
              </a:ext>
            </a:extLst>
          </p:cNvPr>
          <p:cNvSpPr/>
          <p:nvPr/>
        </p:nvSpPr>
        <p:spPr>
          <a:xfrm>
            <a:off x="2126752" y="510196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# of Other Loyalty Cards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AF3AE7-DE1D-2847-99B0-84ABD287B9DA}"/>
              </a:ext>
            </a:extLst>
          </p:cNvPr>
          <p:cNvSpPr/>
          <p:nvPr/>
        </p:nvSpPr>
        <p:spPr>
          <a:xfrm>
            <a:off x="2126752" y="472728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% Flights w/Other Airlines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1AA9E6A-0DE9-DB45-82F5-7E25614A14DC}"/>
              </a:ext>
            </a:extLst>
          </p:cNvPr>
          <p:cNvSpPr/>
          <p:nvPr/>
        </p:nvSpPr>
        <p:spPr>
          <a:xfrm>
            <a:off x="4830347" y="545330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Arrival Delay &gt; 5 Mins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D21EDC8-D85F-E348-B81C-4630D7495D3F}"/>
              </a:ext>
            </a:extLst>
          </p:cNvPr>
          <p:cNvSpPr/>
          <p:nvPr/>
        </p:nvSpPr>
        <p:spPr>
          <a:xfrm>
            <a:off x="4830347" y="6208856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Departure Delay &gt; 5 Mins</a:t>
            </a:r>
          </a:p>
        </p:txBody>
      </p:sp>
      <p:sp>
        <p:nvSpPr>
          <p:cNvPr id="39" name="Round Same Side Corner Rectangle 38">
            <a:extLst>
              <a:ext uri="{FF2B5EF4-FFF2-40B4-BE49-F238E27FC236}">
                <a16:creationId xmlns:a16="http://schemas.microsoft.com/office/drawing/2014/main" id="{893829BE-7B94-E843-BA26-D0B8714762CB}"/>
              </a:ext>
            </a:extLst>
          </p:cNvPr>
          <p:cNvSpPr/>
          <p:nvPr/>
        </p:nvSpPr>
        <p:spPr>
          <a:xfrm rot="16200000">
            <a:off x="5247702" y="649853"/>
            <a:ext cx="3379305" cy="3935897"/>
          </a:xfrm>
          <a:prstGeom prst="round2SameRect">
            <a:avLst>
              <a:gd name="adj1" fmla="val 6632"/>
              <a:gd name="adj2" fmla="val 684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 Flight </a:t>
            </a:r>
          </a:p>
        </p:txBody>
      </p:sp>
      <p:sp>
        <p:nvSpPr>
          <p:cNvPr id="43" name="Round Same Side Corner Rectangle 42">
            <a:extLst>
              <a:ext uri="{FF2B5EF4-FFF2-40B4-BE49-F238E27FC236}">
                <a16:creationId xmlns:a16="http://schemas.microsoft.com/office/drawing/2014/main" id="{CD7B72E1-03B2-C142-9E4B-6107D6FA5DE0}"/>
              </a:ext>
            </a:extLst>
          </p:cNvPr>
          <p:cNvSpPr/>
          <p:nvPr/>
        </p:nvSpPr>
        <p:spPr>
          <a:xfrm rot="16200000">
            <a:off x="1383801" y="922003"/>
            <a:ext cx="2330845" cy="3727177"/>
          </a:xfrm>
          <a:prstGeom prst="round2SameRect">
            <a:avLst>
              <a:gd name="adj1" fmla="val 6918"/>
              <a:gd name="adj2" fmla="val 128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Customer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784BBBB-94CF-E94B-A137-7400E9642247}"/>
              </a:ext>
            </a:extLst>
          </p:cNvPr>
          <p:cNvSpPr/>
          <p:nvPr/>
        </p:nvSpPr>
        <p:spPr>
          <a:xfrm>
            <a:off x="4830347" y="4131558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Flight Distance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15C7B4-2A9C-AA4A-9128-63A45CB703A1}"/>
              </a:ext>
            </a:extLst>
          </p:cNvPr>
          <p:cNvSpPr/>
          <p:nvPr/>
        </p:nvSpPr>
        <p:spPr>
          <a:xfrm>
            <a:off x="4830347" y="375745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Flight Time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3B0FC3-59A6-8B43-9F55-1911220B3A9C}"/>
              </a:ext>
            </a:extLst>
          </p:cNvPr>
          <p:cNvSpPr/>
          <p:nvPr/>
        </p:nvSpPr>
        <p:spPr>
          <a:xfrm>
            <a:off x="4830347" y="338336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Scheduled Departure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56CD71-4EB0-0340-99CB-1130C1539C3C}"/>
              </a:ext>
            </a:extLst>
          </p:cNvPr>
          <p:cNvSpPr/>
          <p:nvPr/>
        </p:nvSpPr>
        <p:spPr>
          <a:xfrm>
            <a:off x="2126752" y="1871937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466D8EB-3B8D-CD41-B858-097FEE7A1585}"/>
              </a:ext>
            </a:extLst>
          </p:cNvPr>
          <p:cNvSpPr/>
          <p:nvPr/>
        </p:nvSpPr>
        <p:spPr>
          <a:xfrm>
            <a:off x="2126752" y="149534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Satisfaction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1A1E0EB-A5E3-DF45-B1B9-BFDC38A4AAA1}"/>
              </a:ext>
            </a:extLst>
          </p:cNvPr>
          <p:cNvSpPr/>
          <p:nvPr/>
        </p:nvSpPr>
        <p:spPr>
          <a:xfrm>
            <a:off x="2126752" y="224852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Gender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7E6DFAF-BC62-C04B-88C7-AE262DC22F97}"/>
              </a:ext>
            </a:extLst>
          </p:cNvPr>
          <p:cNvSpPr/>
          <p:nvPr/>
        </p:nvSpPr>
        <p:spPr>
          <a:xfrm>
            <a:off x="2126752" y="435259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Airline Status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93CC76A-7189-564B-9404-B7F2CC753EE9}"/>
              </a:ext>
            </a:extLst>
          </p:cNvPr>
          <p:cNvSpPr/>
          <p:nvPr/>
        </p:nvSpPr>
        <p:spPr>
          <a:xfrm>
            <a:off x="2126752" y="262512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Price Sensitivity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4CD1C4-44C2-E646-A166-176883089F1E}"/>
              </a:ext>
            </a:extLst>
          </p:cNvPr>
          <p:cNvSpPr/>
          <p:nvPr/>
        </p:nvSpPr>
        <p:spPr>
          <a:xfrm>
            <a:off x="2126752" y="300171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Year of First Flight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C5C97A-9DD8-5543-850C-2CCEBD020D85}"/>
              </a:ext>
            </a:extLst>
          </p:cNvPr>
          <p:cNvSpPr/>
          <p:nvPr/>
        </p:nvSpPr>
        <p:spPr>
          <a:xfrm>
            <a:off x="2126752" y="337830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Number of Flights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F5B7B2B-380B-FF4A-A1F7-464E1EA9F3CD}"/>
              </a:ext>
            </a:extLst>
          </p:cNvPr>
          <p:cNvSpPr/>
          <p:nvPr/>
        </p:nvSpPr>
        <p:spPr>
          <a:xfrm>
            <a:off x="2126752" y="3754896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Type of Travel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0C170A6-6FFE-454E-B824-7A4C38483925}"/>
              </a:ext>
            </a:extLst>
          </p:cNvPr>
          <p:cNvSpPr/>
          <p:nvPr/>
        </p:nvSpPr>
        <p:spPr>
          <a:xfrm>
            <a:off x="4830347" y="226107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Class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60BA146-6735-A545-AFF7-DAFC264D3A74}"/>
              </a:ext>
            </a:extLst>
          </p:cNvPr>
          <p:cNvSpPr/>
          <p:nvPr/>
        </p:nvSpPr>
        <p:spPr>
          <a:xfrm>
            <a:off x="4830347" y="300926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Spend at Airport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4C0C95F-6899-1A46-8FDB-80C5F91DEB48}"/>
              </a:ext>
            </a:extLst>
          </p:cNvPr>
          <p:cNvSpPr/>
          <p:nvPr/>
        </p:nvSpPr>
        <p:spPr>
          <a:xfrm>
            <a:off x="4830347" y="2635168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Flight Date</a:t>
            </a:r>
          </a:p>
        </p:txBody>
      </p: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657E33F9-5E52-1449-9556-1DE86CDD7AE3}"/>
              </a:ext>
            </a:extLst>
          </p:cNvPr>
          <p:cNvSpPr/>
          <p:nvPr/>
        </p:nvSpPr>
        <p:spPr>
          <a:xfrm rot="16200000">
            <a:off x="2175230" y="4126826"/>
            <a:ext cx="747985" cy="3727177"/>
          </a:xfrm>
          <a:prstGeom prst="round2SameRect">
            <a:avLst>
              <a:gd name="adj1" fmla="val 23424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Airline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0E260AE-CF9A-AE46-95F5-C37D4ECDF7E0}"/>
              </a:ext>
            </a:extLst>
          </p:cNvPr>
          <p:cNvSpPr/>
          <p:nvPr/>
        </p:nvSpPr>
        <p:spPr>
          <a:xfrm>
            <a:off x="2141268" y="561642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Airline Code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77193A5-B67C-E646-A0F9-875D47ABBB67}"/>
              </a:ext>
            </a:extLst>
          </p:cNvPr>
          <p:cNvSpPr/>
          <p:nvPr/>
        </p:nvSpPr>
        <p:spPr>
          <a:xfrm>
            <a:off x="2141268" y="600158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Airline Name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6C603E3-CA2C-B349-8B2A-E0B0EE377413}"/>
              </a:ext>
            </a:extLst>
          </p:cNvPr>
          <p:cNvSpPr/>
          <p:nvPr/>
        </p:nvSpPr>
        <p:spPr>
          <a:xfrm>
            <a:off x="4830347" y="76468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Origin City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46F5DB6-F9A5-9C48-B97B-20CD19AD491B}"/>
              </a:ext>
            </a:extLst>
          </p:cNvPr>
          <p:cNvSpPr/>
          <p:nvPr/>
        </p:nvSpPr>
        <p:spPr>
          <a:xfrm>
            <a:off x="4830347" y="188697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Destination State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E2168DA-41C1-E646-972F-E8D7521F45EC}"/>
              </a:ext>
            </a:extLst>
          </p:cNvPr>
          <p:cNvSpPr/>
          <p:nvPr/>
        </p:nvSpPr>
        <p:spPr>
          <a:xfrm>
            <a:off x="4830347" y="1138780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Origin State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A3374ED-D269-7140-92BA-1008D8AF20FB}"/>
              </a:ext>
            </a:extLst>
          </p:cNvPr>
          <p:cNvSpPr/>
          <p:nvPr/>
        </p:nvSpPr>
        <p:spPr>
          <a:xfrm>
            <a:off x="4830347" y="1512877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Destination 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25D56F-3C37-0345-A568-9C73138D86E8}"/>
              </a:ext>
            </a:extLst>
          </p:cNvPr>
          <p:cNvSpPr/>
          <p:nvPr/>
        </p:nvSpPr>
        <p:spPr>
          <a:xfrm>
            <a:off x="740419" y="836770"/>
            <a:ext cx="367239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129,000 rows of data regarding individual flights…</a:t>
            </a:r>
          </a:p>
        </p:txBody>
      </p:sp>
    </p:spTree>
    <p:extLst>
      <p:ext uri="{BB962C8B-B14F-4D97-AF65-F5344CB8AC3E}">
        <p14:creationId xmlns:p14="http://schemas.microsoft.com/office/powerpoint/2010/main" val="143453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1B6F6-39EB-324F-8F7E-5E51340D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01" y="1246909"/>
            <a:ext cx="10717688" cy="51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8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567DFE62-9DEE-6E4E-A76E-DE6AEE8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B7F76D-FE91-9846-8293-01F61B0840BC}"/>
              </a:ext>
            </a:extLst>
          </p:cNvPr>
          <p:cNvSpPr/>
          <p:nvPr/>
        </p:nvSpPr>
        <p:spPr>
          <a:xfrm>
            <a:off x="3798043" y="4569556"/>
            <a:ext cx="459591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659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8983A-5F4D-4DC6-AEE8-B902C4AF2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9105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675F6C4-DB93-43AF-A453-963A1B45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9105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EAF4-1C35-4091-9828-06D57EC66D06}"/>
              </a:ext>
            </a:extLst>
          </p:cNvPr>
          <p:cNvSpPr txBox="1"/>
          <p:nvPr/>
        </p:nvSpPr>
        <p:spPr>
          <a:xfrm>
            <a:off x="3338805" y="6220281"/>
            <a:ext cx="165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1E70B-3FE0-42B2-B9E1-CE1A89C9A248}"/>
              </a:ext>
            </a:extLst>
          </p:cNvPr>
          <p:cNvSpPr txBox="1"/>
          <p:nvPr/>
        </p:nvSpPr>
        <p:spPr>
          <a:xfrm>
            <a:off x="7507705" y="6220281"/>
            <a:ext cx="23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84524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Flight Distance showed no discernable trends. Looking at the Male/Female split, Females have a slightly lower aggregate score across the board.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B1A127-FD82-4BC3-BF18-D717776B8143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7D632F-7D5A-43CF-B9F5-EAA6672D2AFE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</a:t>
            </a:r>
            <a:r>
              <a:rPr lang="en-US" sz="3600" dirty="0" err="1"/>
              <a:t>cont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808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Sources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9C06C67-81A3-7D4F-A252-3B3C1B79F1F9}"/>
              </a:ext>
            </a:extLst>
          </p:cNvPr>
          <p:cNvSpPr/>
          <p:nvPr/>
        </p:nvSpPr>
        <p:spPr>
          <a:xfrm>
            <a:off x="149078" y="582850"/>
            <a:ext cx="11490987" cy="5397819"/>
          </a:xfrm>
          <a:prstGeom prst="roundRect">
            <a:avLst>
              <a:gd name="adj" fmla="val 21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defRPr/>
            </a:pP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Repo:</a:t>
            </a: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2"/>
              </a:rPr>
              <a:t>https://github.com/itsAmeMario0o/BDA718-PROJECT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Images:</a:t>
            </a: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3"/>
              </a:rPr>
              <a:t>https://www.freepik.com/free-vector/airplane-realistic-poster_3796059.htm#page=1&amp;query=airline&amp;position=0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PPT Template: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4"/>
              </a:rPr>
              <a:t>https://www.slidescarnival.com/category/free-templates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3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lvl="0" indent="-457200">
              <a:buFontTx/>
              <a:buAutoNum type="arabicParenR"/>
              <a:defRPr/>
            </a:pPr>
            <a:r>
              <a:rPr lang="en-US" sz="2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Where does consumer satisfaction vary and why?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Is there a case for investing in satisfaction?</a:t>
            </a:r>
          </a:p>
          <a:p>
            <a:pPr marL="457200" marR="0" lvl="0" indent="-45720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Are there gender differences in satisfaction?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36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Where does consumer satisfaction vary and why? </a:t>
            </a:r>
          </a:p>
        </p:txBody>
      </p:sp>
    </p:spTree>
    <p:extLst>
      <p:ext uri="{BB962C8B-B14F-4D97-AF65-F5344CB8AC3E}">
        <p14:creationId xmlns:p14="http://schemas.microsoft.com/office/powerpoint/2010/main" val="309114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59018" y="153551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Partial Dependency Plots</a:t>
            </a:r>
          </a:p>
        </p:txBody>
      </p:sp>
      <p:pic>
        <p:nvPicPr>
          <p:cNvPr id="53" name="Picture 5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1952659-8933-6642-BD51-1B32173BD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 t="1320" r="31267"/>
          <a:stretch/>
        </p:blipFill>
        <p:spPr>
          <a:xfrm>
            <a:off x="640248" y="1198872"/>
            <a:ext cx="5336482" cy="49665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290AFA-9F53-994D-AA40-F93A587BC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06" t="1320" b="49735"/>
          <a:stretch/>
        </p:blipFill>
        <p:spPr>
          <a:xfrm>
            <a:off x="3593082" y="3682132"/>
            <a:ext cx="2244741" cy="246338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EC4AEAF-EF6A-214D-A49D-297503F1E5FF}"/>
              </a:ext>
            </a:extLst>
          </p:cNvPr>
          <p:cNvSpPr txBox="1"/>
          <p:nvPr/>
        </p:nvSpPr>
        <p:spPr>
          <a:xfrm>
            <a:off x="6346380" y="1198872"/>
            <a:ext cx="2827437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At right we have the four most important features from our Satisfaction model: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   Age has low satisfaction in the young and old, something seen across travel type and status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    Delays become meaningful just before the 10-minute mark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    Personal travelers have significantly less satisfaction than business and mileage ticket peers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    Silver status is associated with a satisfaction benefit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158B1A-DC70-9249-8B1F-7A543396DA60}"/>
              </a:ext>
            </a:extLst>
          </p:cNvPr>
          <p:cNvSpPr txBox="1"/>
          <p:nvPr/>
        </p:nvSpPr>
        <p:spPr>
          <a:xfrm>
            <a:off x="3964446" y="5960849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15E1FC-479D-A24C-9D0D-6A6C1365ABC9}"/>
              </a:ext>
            </a:extLst>
          </p:cNvPr>
          <p:cNvSpPr txBox="1"/>
          <p:nvPr/>
        </p:nvSpPr>
        <p:spPr>
          <a:xfrm>
            <a:off x="3687418" y="1218750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Arrival Delay in Minutes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EA56C3-BEA1-1044-B7C4-BCAF39EBF05C}"/>
              </a:ext>
            </a:extLst>
          </p:cNvPr>
          <p:cNvSpPr txBox="1"/>
          <p:nvPr/>
        </p:nvSpPr>
        <p:spPr>
          <a:xfrm>
            <a:off x="1478320" y="5960849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>
                <a:latin typeface="Avenir Next" panose="020B0503020202020204" pitchFamily="34" charset="0"/>
              </a:rPr>
              <a:t> </a:t>
            </a:r>
            <a:endParaRPr lang="en-US" sz="1200" dirty="0">
              <a:latin typeface="Avenir Next" panose="020B05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4ED0C3-09C8-DB40-9D9A-A5198281B1E4}"/>
              </a:ext>
            </a:extLst>
          </p:cNvPr>
          <p:cNvSpPr txBox="1"/>
          <p:nvPr/>
        </p:nvSpPr>
        <p:spPr>
          <a:xfrm>
            <a:off x="1338256" y="3487528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B6654-B8A6-6545-A973-A1796B9AB912}"/>
              </a:ext>
            </a:extLst>
          </p:cNvPr>
          <p:cNvSpPr txBox="1"/>
          <p:nvPr/>
        </p:nvSpPr>
        <p:spPr>
          <a:xfrm>
            <a:off x="1115099" y="1218750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B5B16-1122-A441-B9D5-89F015C42332}"/>
              </a:ext>
            </a:extLst>
          </p:cNvPr>
          <p:cNvSpPr txBox="1"/>
          <p:nvPr/>
        </p:nvSpPr>
        <p:spPr>
          <a:xfrm>
            <a:off x="3832275" y="3487527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ABC1A9-93AD-5348-A7EB-60D499CA485A}"/>
              </a:ext>
            </a:extLst>
          </p:cNvPr>
          <p:cNvSpPr txBox="1"/>
          <p:nvPr/>
        </p:nvSpPr>
        <p:spPr>
          <a:xfrm>
            <a:off x="3687418" y="3513169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Airline Status = Silver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2828CA-B156-154A-B1E7-F11B86175C36}"/>
              </a:ext>
            </a:extLst>
          </p:cNvPr>
          <p:cNvSpPr txBox="1"/>
          <p:nvPr/>
        </p:nvSpPr>
        <p:spPr>
          <a:xfrm>
            <a:off x="1115099" y="3513169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Type of Travel = Personal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4AAEF5B0-691E-B544-955C-1368B4DD0CE4}"/>
              </a:ext>
            </a:extLst>
          </p:cNvPr>
          <p:cNvSpPr/>
          <p:nvPr/>
        </p:nvSpPr>
        <p:spPr>
          <a:xfrm>
            <a:off x="3832275" y="2476082"/>
            <a:ext cx="188843" cy="14908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94AFDA2-4EB1-CC40-A4A8-C5C704079DE2}"/>
              </a:ext>
            </a:extLst>
          </p:cNvPr>
          <p:cNvSpPr/>
          <p:nvPr/>
        </p:nvSpPr>
        <p:spPr>
          <a:xfrm>
            <a:off x="1243834" y="2613582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F7AF19FA-11F4-1441-BAF6-6A315A170631}"/>
              </a:ext>
            </a:extLst>
          </p:cNvPr>
          <p:cNvSpPr/>
          <p:nvPr/>
        </p:nvSpPr>
        <p:spPr>
          <a:xfrm>
            <a:off x="2534914" y="2613582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EA7CFDF8-6CC6-0742-AB90-D4EB7BD7CE2D}"/>
              </a:ext>
            </a:extLst>
          </p:cNvPr>
          <p:cNvSpPr/>
          <p:nvPr/>
        </p:nvSpPr>
        <p:spPr>
          <a:xfrm rot="5400000">
            <a:off x="6362593" y="2271537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6E7CD5E4-839B-1049-A141-8EC285B0E5A6}"/>
              </a:ext>
            </a:extLst>
          </p:cNvPr>
          <p:cNvSpPr/>
          <p:nvPr/>
        </p:nvSpPr>
        <p:spPr>
          <a:xfrm rot="5400000">
            <a:off x="6362593" y="3497466"/>
            <a:ext cx="188843" cy="14908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BA791F98-7BEA-DA47-95A1-F2FA21A34BE5}"/>
              </a:ext>
            </a:extLst>
          </p:cNvPr>
          <p:cNvSpPr/>
          <p:nvPr/>
        </p:nvSpPr>
        <p:spPr>
          <a:xfrm>
            <a:off x="5586187" y="3776936"/>
            <a:ext cx="188843" cy="149087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7E52B0F-3175-3043-A8D4-17B81D9E5B32}"/>
              </a:ext>
            </a:extLst>
          </p:cNvPr>
          <p:cNvSpPr/>
          <p:nvPr/>
        </p:nvSpPr>
        <p:spPr>
          <a:xfrm rot="10800000">
            <a:off x="3029460" y="5420719"/>
            <a:ext cx="188843" cy="14908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7838C872-F3CA-DF4E-B412-01E903AC1E53}"/>
              </a:ext>
            </a:extLst>
          </p:cNvPr>
          <p:cNvSpPr/>
          <p:nvPr/>
        </p:nvSpPr>
        <p:spPr>
          <a:xfrm rot="5400000">
            <a:off x="6362593" y="4441733"/>
            <a:ext cx="188843" cy="14908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39E7845D-3BCA-A142-AC67-520D05063239}"/>
              </a:ext>
            </a:extLst>
          </p:cNvPr>
          <p:cNvSpPr/>
          <p:nvPr/>
        </p:nvSpPr>
        <p:spPr>
          <a:xfrm rot="5400000">
            <a:off x="6362593" y="5678686"/>
            <a:ext cx="188843" cy="149087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4AE8BA-B4D4-E54D-8A82-E4A5BE89D247}"/>
              </a:ext>
            </a:extLst>
          </p:cNvPr>
          <p:cNvSpPr txBox="1"/>
          <p:nvPr/>
        </p:nvSpPr>
        <p:spPr>
          <a:xfrm rot="16200000">
            <a:off x="140934" y="2167020"/>
            <a:ext cx="122504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venir Next" panose="020B0503020202020204" pitchFamily="34" charset="0"/>
              </a:rPr>
              <a:t>PDP Satisfaction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087E34-1294-8144-B0F9-70B52C190366}"/>
              </a:ext>
            </a:extLst>
          </p:cNvPr>
          <p:cNvSpPr txBox="1"/>
          <p:nvPr/>
        </p:nvSpPr>
        <p:spPr>
          <a:xfrm rot="16200000">
            <a:off x="140934" y="4625301"/>
            <a:ext cx="122504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venir Next" panose="020B0503020202020204" pitchFamily="34" charset="0"/>
              </a:rPr>
              <a:t>PDP Satisfaction</a:t>
            </a:r>
          </a:p>
        </p:txBody>
      </p:sp>
    </p:spTree>
    <p:extLst>
      <p:ext uri="{BB962C8B-B14F-4D97-AF65-F5344CB8AC3E}">
        <p14:creationId xmlns:p14="http://schemas.microsoft.com/office/powerpoint/2010/main" val="401659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488017" y="929849"/>
            <a:ext cx="298314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b="0" dirty="0"/>
              <a:t>Here we can see two of the most important features for satisfaction</a:t>
            </a:r>
          </a:p>
          <a:p>
            <a:endParaRPr lang="en-US" sz="1800" b="0" dirty="0"/>
          </a:p>
          <a:p>
            <a:r>
              <a:rPr lang="en-US" sz="1800" b="0" dirty="0"/>
              <a:t>    There are meaningful differences in satisfaction by type of travel</a:t>
            </a:r>
          </a:p>
          <a:p>
            <a:endParaRPr lang="en-US" sz="1800" b="0" dirty="0"/>
          </a:p>
          <a:p>
            <a:r>
              <a:rPr lang="en-US" sz="1800" b="0" dirty="0"/>
              <a:t>    With business travel we see lower satisfaction in younger and older travelers – something seen to a lesser extent with personal and mileage ticket travel</a:t>
            </a:r>
          </a:p>
          <a:p>
            <a:r>
              <a:rPr lang="en-US" sz="1800" b="0" dirty="0"/>
              <a:t> </a:t>
            </a:r>
          </a:p>
          <a:p>
            <a:endParaRPr lang="en-US" sz="1800" b="0" dirty="0"/>
          </a:p>
          <a:p>
            <a:r>
              <a:rPr lang="en-US" sz="1800" b="0" dirty="0"/>
              <a:t> 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Important Features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28CBB18-0892-8440-9BC0-FBC8475F5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841" y="929849"/>
            <a:ext cx="7463769" cy="47276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6B58BA50-41DB-F945-B721-BFA72766A1DE}"/>
              </a:ext>
            </a:extLst>
          </p:cNvPr>
          <p:cNvSpPr/>
          <p:nvPr/>
        </p:nvSpPr>
        <p:spPr>
          <a:xfrm>
            <a:off x="7235685" y="3997967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FDD15293-9BD7-9F40-B662-F3E5B32B66F1}"/>
              </a:ext>
            </a:extLst>
          </p:cNvPr>
          <p:cNvSpPr/>
          <p:nvPr/>
        </p:nvSpPr>
        <p:spPr>
          <a:xfrm rot="16200000">
            <a:off x="7815468" y="3073690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AB0A97-A8B5-1441-9ECF-F6247EB7B130}"/>
              </a:ext>
            </a:extLst>
          </p:cNvPr>
          <p:cNvSpPr/>
          <p:nvPr/>
        </p:nvSpPr>
        <p:spPr>
          <a:xfrm rot="16200000">
            <a:off x="7815468" y="4196807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3CBC369-AEBD-AA49-82E1-13FC530CFAE0}"/>
              </a:ext>
            </a:extLst>
          </p:cNvPr>
          <p:cNvSpPr/>
          <p:nvPr/>
        </p:nvSpPr>
        <p:spPr>
          <a:xfrm rot="16200000">
            <a:off x="7815467" y="4842671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53EB2E8F-2776-1E4F-B43C-56EEFC7EBBAC}"/>
              </a:ext>
            </a:extLst>
          </p:cNvPr>
          <p:cNvSpPr/>
          <p:nvPr/>
        </p:nvSpPr>
        <p:spPr>
          <a:xfrm>
            <a:off x="1404729" y="3823639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B7F82C0-7DCB-AF4D-8CF7-59EBBC00ECF7}"/>
              </a:ext>
            </a:extLst>
          </p:cNvPr>
          <p:cNvSpPr/>
          <p:nvPr/>
        </p:nvSpPr>
        <p:spPr>
          <a:xfrm rot="5400000">
            <a:off x="8580780" y="3219131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4C051C-FD0F-6A45-A5B6-108ADE79A6FF}"/>
              </a:ext>
            </a:extLst>
          </p:cNvPr>
          <p:cNvSpPr/>
          <p:nvPr/>
        </p:nvSpPr>
        <p:spPr>
          <a:xfrm rot="5400000">
            <a:off x="8580780" y="2137573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607288" y="1010968"/>
            <a:ext cx="286247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/>
              <a:t>Silver has the highest satisfaction across most 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/>
              <a:t>All tiers have lower satisfaction as age increases but the higher tiers (Gold and Platinum) have comparatively lower satisfaction, breaking from the Silver tier at around age 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Important Features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FC126A7-9DAA-EE46-B2F4-5428F3FB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675" y="967091"/>
            <a:ext cx="7664726" cy="48892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04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326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lang="en-US" sz="2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Is there a case for investing in satisfaction?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82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519440" y="1010968"/>
            <a:ext cx="277141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We modeled the % of flights with other airlines to see if increasing satisfaction was associated with higher loyalty (lower %)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This is true up until satisfaction scores of 5.0, around 7% of the total traveling population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The movement from 1.0 to 4.5 in satisfaction could be used to help quantify investments in traveler satisfaction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Loyalty: Important Features</a:t>
            </a:r>
          </a:p>
        </p:txBody>
      </p:sp>
      <p:pic>
        <p:nvPicPr>
          <p:cNvPr id="4" name="Picture 3" descr="A picture containing kitchen&#10;&#10;Description automatically generated">
            <a:extLst>
              <a:ext uri="{FF2B5EF4-FFF2-40B4-BE49-F238E27FC236}">
                <a16:creationId xmlns:a16="http://schemas.microsoft.com/office/drawing/2014/main" id="{B8B60DE2-8870-584E-AE62-30722BAF4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20" y="1001659"/>
            <a:ext cx="7570443" cy="40176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6840-9A6A-0746-AA61-EE015C702172}"/>
              </a:ext>
            </a:extLst>
          </p:cNvPr>
          <p:cNvSpPr txBox="1"/>
          <p:nvPr/>
        </p:nvSpPr>
        <p:spPr>
          <a:xfrm>
            <a:off x="4005470" y="4816266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Satisfaction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764C1-96CE-954A-9816-9963CA6525CF}"/>
              </a:ext>
            </a:extLst>
          </p:cNvPr>
          <p:cNvSpPr txBox="1"/>
          <p:nvPr/>
        </p:nvSpPr>
        <p:spPr>
          <a:xfrm rot="16200000">
            <a:off x="-522661" y="2821379"/>
            <a:ext cx="2601526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venir Next" panose="020B0503020202020204" pitchFamily="34" charset="0"/>
              </a:rPr>
              <a:t>PDP % of Flights w/Other Airlines</a:t>
            </a:r>
          </a:p>
        </p:txBody>
      </p:sp>
    </p:spTree>
    <p:extLst>
      <p:ext uri="{BB962C8B-B14F-4D97-AF65-F5344CB8AC3E}">
        <p14:creationId xmlns:p14="http://schemas.microsoft.com/office/powerpoint/2010/main" val="325310147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832</Words>
  <Application>Microsoft Macintosh PowerPoint</Application>
  <PresentationFormat>Widescreen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Meiryo</vt:lpstr>
      <vt:lpstr>Avenir Next</vt:lpstr>
      <vt:lpstr>Corbel</vt:lpstr>
      <vt:lpstr>SketchLinesVTI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Foltz</dc:creator>
  <cp:lastModifiedBy>Mario Ruiz (mariorui)</cp:lastModifiedBy>
  <cp:revision>40</cp:revision>
  <dcterms:created xsi:type="dcterms:W3CDTF">2020-09-09T03:04:33Z</dcterms:created>
  <dcterms:modified xsi:type="dcterms:W3CDTF">2020-09-10T23:41:43Z</dcterms:modified>
</cp:coreProperties>
</file>